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heme" Target="theme/theme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7.png"/><Relationship Id="rId5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8.png"/><Relationship Id="rId7" Type="http://schemas.openxmlformats.org/officeDocument/2006/relationships/image" Target="../media/image3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9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tnonline.com/content/ai-fight-against-covid-19-automatic-detection-chest-x-ray-images-possible-reports-incheon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5" Type="http://schemas.openxmlformats.org/officeDocument/2006/relationships/hyperlink" Target="https://www.webmd.com/lung/ss/slideshow-signs-had-covid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reader.elsevier.com/reader/sd/pii/S0010482521007964?token=6A653F10A62E4B5B8043087962662C0076848E1DCD8654E430E330569C273ABC7F6182110FB5A2E2A75BECF10973EF88&amp;originRegion=eu-west-1&amp;originCreation=20220802151322" TargetMode="Externa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2666827021000694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ndyczhao/covidx-cxr2" TargetMode="External"/><Relationship Id="rId2" Type="http://schemas.openxmlformats.org/officeDocument/2006/relationships/hyperlink" Target="https://www.kaggle.com/datasets/cf77495622971312010dd5934ee91f07ccbcfdea8e2f7778977ea8485c1914df" TargetMode="External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861840" y="887400"/>
            <a:ext cx="11202840" cy="2538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90000"/>
              </a:lnSpc>
              <a:spcBef>
                <a:spcPts val="1417"/>
              </a:spcBef>
              <a:spcAft>
                <a:spcPts val="1417"/>
              </a:spcAft>
            </a:pPr>
            <a:r>
              <a:rPr lang="en-US" sz="3600" dirty="0">
                <a:solidFill>
                  <a:srgbClr val="0070C0"/>
                </a:solidFill>
              </a:rPr>
              <a:t>Classification of COVID-19 from chest X-ray images using Deep Neural Networks</a:t>
            </a:r>
            <a:endParaRPr lang="en-US" sz="11500" b="1" strike="noStrike" spc="-1" dirty="0">
              <a:solidFill>
                <a:srgbClr val="0070C0"/>
              </a:solidFill>
              <a:latin typeface="Times New Roman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1523880" y="4136760"/>
            <a:ext cx="9140760" cy="1652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US" sz="1800" b="0" strike="noStrike" spc="-1">
              <a:latin typeface="Times New Roman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US" sz="1800" b="0" strike="noStrike" spc="-1">
              <a:latin typeface="Times New Roman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Presenter: DAO THI TRUC LOAN</a:t>
            </a:r>
            <a:endParaRPr lang="en-US" sz="2400" b="0" strike="noStrike" spc="-1">
              <a:latin typeface="Times New Roman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JULY 26, 2022</a:t>
            </a:r>
            <a:endParaRPr lang="en-US" sz="24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1756A6"/>
                </a:solidFill>
                <a:latin typeface="Calibri Light"/>
                <a:ea typeface="DejaVu Sans"/>
              </a:rPr>
              <a:t>Methods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3507C106-6D76-4339-B972-6F029CD5DDC0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10</a:t>
            </a:fld>
            <a:endParaRPr lang="en-US" sz="1200" b="0" strike="noStrike" spc="-1">
              <a:latin typeface="Arial"/>
            </a:endParaRPr>
          </a:p>
        </p:txBody>
      </p:sp>
      <p:pic>
        <p:nvPicPr>
          <p:cNvPr id="278" name="Picture 4"/>
          <p:cNvPicPr/>
          <p:nvPr/>
        </p:nvPicPr>
        <p:blipFill>
          <a:blip r:embed="rId2"/>
          <a:stretch/>
        </p:blipFill>
        <p:spPr>
          <a:xfrm>
            <a:off x="290160" y="2089080"/>
            <a:ext cx="11589480" cy="4003200"/>
          </a:xfrm>
          <a:prstGeom prst="rect">
            <a:avLst/>
          </a:prstGeom>
          <a:ln>
            <a:noFill/>
          </a:ln>
        </p:spPr>
      </p:pic>
      <p:sp>
        <p:nvSpPr>
          <p:cNvPr id="279" name="CustomShape 3"/>
          <p:cNvSpPr/>
          <p:nvPr/>
        </p:nvSpPr>
        <p:spPr>
          <a:xfrm flipH="1">
            <a:off x="1143720" y="1456920"/>
            <a:ext cx="49366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Phase 1: Lung segmentation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1756A6"/>
                </a:solidFill>
                <a:latin typeface="Calibri Light"/>
                <a:ea typeface="DejaVu Sans"/>
              </a:rPr>
              <a:t>Methods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4D835519-0E59-4A2F-9706-61EDB6762E02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11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282" name="CustomShape 3"/>
          <p:cNvSpPr/>
          <p:nvPr/>
        </p:nvSpPr>
        <p:spPr>
          <a:xfrm flipH="1">
            <a:off x="1148040" y="1456920"/>
            <a:ext cx="1046736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Phase 1: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Lung segmentation</a:t>
            </a:r>
            <a:endParaRPr lang="en-US" sz="2400" b="0" strike="noStrike" spc="-1">
              <a:latin typeface="Times New Roman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2400" b="1" i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 Pre-Processing (Augmentation):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reads the data =&gt; resizes =&gt; compute mean and std =&gt;  Horizontal Flip =&gt; Elastic Transform =&gt; Rotate =&gt; Normalize</a:t>
            </a:r>
            <a:endParaRPr lang="en-US" sz="2400" b="0" strike="noStrike" spc="-1">
              <a:latin typeface="Times New Roman"/>
            </a:endParaRPr>
          </a:p>
        </p:txBody>
      </p:sp>
      <p:pic>
        <p:nvPicPr>
          <p:cNvPr id="283" name="Picture 8"/>
          <p:cNvPicPr/>
          <p:nvPr/>
        </p:nvPicPr>
        <p:blipFill>
          <a:blip r:embed="rId2"/>
          <a:stretch/>
        </p:blipFill>
        <p:spPr>
          <a:xfrm>
            <a:off x="8149680" y="247320"/>
            <a:ext cx="3828600" cy="1322280"/>
          </a:xfrm>
          <a:prstGeom prst="rect">
            <a:avLst/>
          </a:prstGeom>
          <a:ln>
            <a:noFill/>
          </a:ln>
        </p:spPr>
      </p:pic>
      <p:pic>
        <p:nvPicPr>
          <p:cNvPr id="284" name="Picture 283"/>
          <p:cNvPicPr/>
          <p:nvPr/>
        </p:nvPicPr>
        <p:blipFill>
          <a:blip r:embed="rId3"/>
          <a:stretch/>
        </p:blipFill>
        <p:spPr>
          <a:xfrm>
            <a:off x="1645920" y="2926080"/>
            <a:ext cx="9235440" cy="2286000"/>
          </a:xfrm>
          <a:prstGeom prst="rect">
            <a:avLst/>
          </a:prstGeom>
          <a:ln>
            <a:noFill/>
          </a:ln>
        </p:spPr>
      </p:pic>
      <p:pic>
        <p:nvPicPr>
          <p:cNvPr id="285" name="Picture 284"/>
          <p:cNvPicPr/>
          <p:nvPr/>
        </p:nvPicPr>
        <p:blipFill>
          <a:blip r:embed="rId4"/>
          <a:stretch/>
        </p:blipFill>
        <p:spPr>
          <a:xfrm>
            <a:off x="5551560" y="3834360"/>
            <a:ext cx="1359000" cy="626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1756A6"/>
                </a:solidFill>
                <a:latin typeface="Calibri Light"/>
                <a:ea typeface="DejaVu Sans"/>
              </a:rPr>
              <a:t>Methods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D44CAF62-D0C4-4ECF-ADFF-CB3C9809E7EE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12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288" name="CustomShape 3"/>
          <p:cNvSpPr/>
          <p:nvPr/>
        </p:nvSpPr>
        <p:spPr>
          <a:xfrm flipH="1">
            <a:off x="1148040" y="1456920"/>
            <a:ext cx="10467360" cy="264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Phase 1: 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Lung segmentation</a:t>
            </a:r>
            <a:endParaRPr lang="en-US" sz="2400" b="0" strike="noStrike" spc="-1">
              <a:latin typeface="Times New Roman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2400" b="1" i="1" strike="noStrike" spc="-1">
                <a:solidFill>
                  <a:srgbClr val="666666"/>
                </a:solidFill>
                <a:latin typeface="Times New Roman"/>
                <a:ea typeface="DejaVu Sans"/>
              </a:rPr>
              <a:t>Pre-Processing (Augmentation):</a:t>
            </a:r>
            <a:r>
              <a:rPr lang="en-US" sz="2400" b="0" strike="noStrike" spc="-1">
                <a:solidFill>
                  <a:srgbClr val="666666"/>
                </a:solidFill>
                <a:latin typeface="Times New Roman"/>
                <a:ea typeface="DejaVu Sans"/>
              </a:rPr>
              <a:t> reads the data =&gt; resizes =&gt; compute mean and std =&gt;  Horizontal Flip =&gt; Elastic Transform =&gt; Rotate =&gt; Normalize</a:t>
            </a:r>
            <a:endParaRPr lang="en-US" sz="2400" b="0" strike="noStrike" spc="-1">
              <a:latin typeface="Times New Roman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2400" b="1" i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Train: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using segmentation_model_pytorch (FPN (DenseNet121) pretrained on ImageNet. Use comboloss (</a:t>
            </a:r>
            <a:r>
              <a:rPr lang="it-IT" sz="18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Dice + BCE + Focal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) to compare the output and ground truth</a:t>
            </a:r>
            <a:endParaRPr lang="en-US" sz="2400" b="0" strike="noStrike" spc="-1">
              <a:latin typeface="Times New Roman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Times New Roman"/>
            </a:endParaRPr>
          </a:p>
        </p:txBody>
      </p:sp>
      <p:pic>
        <p:nvPicPr>
          <p:cNvPr id="289" name="Picture 8"/>
          <p:cNvPicPr/>
          <p:nvPr/>
        </p:nvPicPr>
        <p:blipFill>
          <a:blip r:embed="rId2"/>
          <a:stretch/>
        </p:blipFill>
        <p:spPr>
          <a:xfrm>
            <a:off x="8149680" y="247320"/>
            <a:ext cx="3828600" cy="1322280"/>
          </a:xfrm>
          <a:prstGeom prst="rect">
            <a:avLst/>
          </a:prstGeom>
          <a:ln>
            <a:noFill/>
          </a:ln>
        </p:spPr>
      </p:pic>
      <p:pic>
        <p:nvPicPr>
          <p:cNvPr id="290" name="Picture 4"/>
          <p:cNvPicPr/>
          <p:nvPr/>
        </p:nvPicPr>
        <p:blipFill>
          <a:blip r:embed="rId3"/>
          <a:stretch/>
        </p:blipFill>
        <p:spPr>
          <a:xfrm>
            <a:off x="8149680" y="240840"/>
            <a:ext cx="3828600" cy="1322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1756A6"/>
                </a:solidFill>
                <a:latin typeface="Calibri Light"/>
                <a:ea typeface="DejaVu Sans"/>
              </a:rPr>
              <a:t>Methods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CF235109-3067-417C-AC55-3ADAAACC718C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13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293" name="CustomShape 3"/>
          <p:cNvSpPr/>
          <p:nvPr/>
        </p:nvSpPr>
        <p:spPr>
          <a:xfrm flipH="1">
            <a:off x="1148040" y="1456920"/>
            <a:ext cx="10467360" cy="338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Phase 1: 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Lung segmentation</a:t>
            </a:r>
            <a:endParaRPr lang="en-US" sz="2400" b="0" strike="noStrike" spc="-1">
              <a:latin typeface="Times New Roman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2400" b="1" i="1" strike="noStrike" spc="-1">
                <a:solidFill>
                  <a:srgbClr val="666666"/>
                </a:solidFill>
                <a:latin typeface="Times New Roman"/>
                <a:ea typeface="DejaVu Sans"/>
              </a:rPr>
              <a:t> Pre-Processing (Augmentation):</a:t>
            </a:r>
            <a:r>
              <a:rPr lang="en-US" sz="2400" b="0" strike="noStrike" spc="-1">
                <a:solidFill>
                  <a:srgbClr val="666666"/>
                </a:solidFill>
                <a:latin typeface="Times New Roman"/>
                <a:ea typeface="DejaVu Sans"/>
              </a:rPr>
              <a:t> reads the data =&gt; resizes =&gt; compute mean and std =&gt;  Horizontal Flip =&gt; Elastic Transform =&gt; Rotate =&gt; Normalize</a:t>
            </a:r>
            <a:endParaRPr lang="en-US" sz="2400" b="0" strike="noStrike" spc="-1">
              <a:latin typeface="Times New Roman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2400" b="1" i="1" strike="noStrike" spc="-1">
                <a:solidFill>
                  <a:srgbClr val="666666"/>
                </a:solidFill>
                <a:latin typeface="Times New Roman"/>
                <a:ea typeface="DejaVu Sans"/>
              </a:rPr>
              <a:t> Train:</a:t>
            </a:r>
            <a:r>
              <a:rPr lang="en-US" sz="2400" b="0" strike="noStrike" spc="-1">
                <a:solidFill>
                  <a:srgbClr val="666666"/>
                </a:solidFill>
                <a:latin typeface="Times New Roman"/>
                <a:ea typeface="DejaVu Sans"/>
              </a:rPr>
              <a:t> using segmentation_model_pytorch (FPN (DenseNet121) pretrained on ImageNet. Use comboloss (</a:t>
            </a:r>
            <a:r>
              <a:rPr lang="it-IT" sz="1800" b="0" strike="noStrike" spc="-1">
                <a:solidFill>
                  <a:srgbClr val="666666"/>
                </a:solidFill>
                <a:latin typeface="Times New Roman"/>
                <a:ea typeface="DejaVu Sans"/>
              </a:rPr>
              <a:t>Dice + BCE + Focal</a:t>
            </a:r>
            <a:r>
              <a:rPr lang="en-US" sz="1800" b="0" strike="noStrike" spc="-1">
                <a:solidFill>
                  <a:srgbClr val="666666"/>
                </a:solidFill>
                <a:latin typeface="Times New Roman"/>
                <a:ea typeface="DejaVu Sans"/>
              </a:rPr>
              <a:t> </a:t>
            </a:r>
            <a:r>
              <a:rPr lang="en-US" sz="2400" b="0" strike="noStrike" spc="-1">
                <a:solidFill>
                  <a:srgbClr val="666666"/>
                </a:solidFill>
                <a:latin typeface="Times New Roman"/>
                <a:ea typeface="DejaVu Sans"/>
              </a:rPr>
              <a:t>) to compare the output and ground truth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2400" b="0" strike="noStrike" spc="-1">
              <a:latin typeface="Times New Roman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2400" b="1" i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 Inference: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using FPN (DenseNet121) pretrained on COVID_QU_Ex dataset to create lung mask for COVIDx dataset</a:t>
            </a:r>
            <a:endParaRPr lang="en-US" sz="2400" b="0" strike="noStrike" spc="-1">
              <a:latin typeface="Times New Roman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Times New Roman"/>
            </a:endParaRPr>
          </a:p>
        </p:txBody>
      </p:sp>
      <p:pic>
        <p:nvPicPr>
          <p:cNvPr id="294" name="Picture 8"/>
          <p:cNvPicPr/>
          <p:nvPr/>
        </p:nvPicPr>
        <p:blipFill>
          <a:blip r:embed="rId2"/>
          <a:stretch/>
        </p:blipFill>
        <p:spPr>
          <a:xfrm>
            <a:off x="8149680" y="247320"/>
            <a:ext cx="3828600" cy="1322280"/>
          </a:xfrm>
          <a:prstGeom prst="rect">
            <a:avLst/>
          </a:prstGeom>
          <a:ln>
            <a:noFill/>
          </a:ln>
        </p:spPr>
      </p:pic>
      <p:pic>
        <p:nvPicPr>
          <p:cNvPr id="295" name="Picture 2"/>
          <p:cNvPicPr/>
          <p:nvPr/>
        </p:nvPicPr>
        <p:blipFill>
          <a:blip r:embed="rId3"/>
          <a:stretch/>
        </p:blipFill>
        <p:spPr>
          <a:xfrm>
            <a:off x="8149680" y="243360"/>
            <a:ext cx="3839760" cy="1326240"/>
          </a:xfrm>
          <a:prstGeom prst="rect">
            <a:avLst/>
          </a:prstGeom>
          <a:ln>
            <a:noFill/>
          </a:ln>
        </p:spPr>
      </p:pic>
      <p:pic>
        <p:nvPicPr>
          <p:cNvPr id="296" name="Picture 295"/>
          <p:cNvPicPr/>
          <p:nvPr/>
        </p:nvPicPr>
        <p:blipFill>
          <a:blip r:embed="rId4"/>
          <a:stretch/>
        </p:blipFill>
        <p:spPr>
          <a:xfrm>
            <a:off x="3239640" y="4675680"/>
            <a:ext cx="5172840" cy="1908000"/>
          </a:xfrm>
          <a:prstGeom prst="rect">
            <a:avLst/>
          </a:prstGeom>
          <a:ln>
            <a:noFill/>
          </a:ln>
        </p:spPr>
      </p:pic>
      <p:pic>
        <p:nvPicPr>
          <p:cNvPr id="297" name="Picture 296"/>
          <p:cNvPicPr/>
          <p:nvPr/>
        </p:nvPicPr>
        <p:blipFill>
          <a:blip r:embed="rId5"/>
          <a:stretch/>
        </p:blipFill>
        <p:spPr>
          <a:xfrm>
            <a:off x="5133240" y="5225760"/>
            <a:ext cx="1359000" cy="626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1756A6"/>
                </a:solidFill>
                <a:latin typeface="Calibri Light"/>
                <a:ea typeface="DejaVu Sans"/>
              </a:rPr>
              <a:t>Methods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AA680724-5693-4C60-93D7-340F9CA9C8EC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14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300" name="CustomShape 3"/>
          <p:cNvSpPr/>
          <p:nvPr/>
        </p:nvSpPr>
        <p:spPr>
          <a:xfrm flipH="1">
            <a:off x="1148040" y="1456920"/>
            <a:ext cx="10467360" cy="374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Phase 1: 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Lung segmentation</a:t>
            </a:r>
            <a:endParaRPr lang="en-US" sz="2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2400" b="1" i="1" strike="noStrike" spc="-1">
                <a:solidFill>
                  <a:srgbClr val="666666"/>
                </a:solidFill>
                <a:latin typeface="Times New Roman"/>
                <a:ea typeface="DejaVu Sans"/>
              </a:rPr>
              <a:t> Pre-Processing (Augmentation):</a:t>
            </a:r>
            <a:r>
              <a:rPr lang="en-US" sz="2400" b="0" strike="noStrike" spc="-1">
                <a:solidFill>
                  <a:srgbClr val="666666"/>
                </a:solidFill>
                <a:latin typeface="Times New Roman"/>
                <a:ea typeface="DejaVu Sans"/>
              </a:rPr>
              <a:t> reads the data =&gt; resizes =&gt; compute mean and std =&gt;  Horizontal Flip =&gt; Elastic Transform =&gt; Rotate =&gt; Normalize</a:t>
            </a:r>
            <a:endParaRPr lang="en-US" sz="2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2400" b="1" i="1" strike="noStrike" spc="-1">
                <a:solidFill>
                  <a:srgbClr val="666666"/>
                </a:solidFill>
                <a:latin typeface="Times New Roman"/>
                <a:ea typeface="DejaVu Sans"/>
              </a:rPr>
              <a:t> Train:</a:t>
            </a:r>
            <a:r>
              <a:rPr lang="en-US" sz="2400" b="0" strike="noStrike" spc="-1">
                <a:solidFill>
                  <a:srgbClr val="666666"/>
                </a:solidFill>
                <a:latin typeface="Times New Roman"/>
                <a:ea typeface="DejaVu Sans"/>
              </a:rPr>
              <a:t> using segmentation_model_pytorch (FPN (DenseNet121) pretrained on ImageNet. Use comboloss (</a:t>
            </a:r>
            <a:r>
              <a:rPr lang="it-IT" sz="1800" b="0" strike="noStrike" spc="-1">
                <a:solidFill>
                  <a:srgbClr val="666666"/>
                </a:solidFill>
                <a:latin typeface="Times New Roman"/>
                <a:ea typeface="DejaVu Sans"/>
              </a:rPr>
              <a:t>Dice + BCE + Focal</a:t>
            </a:r>
            <a:r>
              <a:rPr lang="en-US" sz="1800" b="0" strike="noStrike" spc="-1">
                <a:solidFill>
                  <a:srgbClr val="666666"/>
                </a:solidFill>
                <a:latin typeface="Times New Roman"/>
                <a:ea typeface="DejaVu Sans"/>
              </a:rPr>
              <a:t> </a:t>
            </a:r>
            <a:r>
              <a:rPr lang="en-US" sz="2400" b="0" strike="noStrike" spc="-1">
                <a:solidFill>
                  <a:srgbClr val="666666"/>
                </a:solidFill>
                <a:latin typeface="Times New Roman"/>
                <a:ea typeface="DejaVu Sans"/>
              </a:rPr>
              <a:t>) to compare the output and ground truth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2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2400" b="1" i="1" strike="noStrike" spc="-1">
                <a:solidFill>
                  <a:srgbClr val="666666"/>
                </a:solidFill>
                <a:latin typeface="Times New Roman"/>
                <a:ea typeface="DejaVu Sans"/>
              </a:rPr>
              <a:t> Inference:</a:t>
            </a:r>
            <a:r>
              <a:rPr lang="en-US" sz="2400" b="0" strike="noStrike" spc="-1">
                <a:solidFill>
                  <a:srgbClr val="666666"/>
                </a:solidFill>
                <a:latin typeface="Times New Roman"/>
                <a:ea typeface="DejaVu Sans"/>
              </a:rPr>
              <a:t> using FPN (DenseNet121) pretrained on COVID_QU_Ex dataset to create lung mask for COVIDx dataset</a:t>
            </a:r>
            <a:endParaRPr lang="en-US" sz="2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2400" b="1" i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 Pos-Processing: 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remove small objects and remove small holes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</p:txBody>
      </p:sp>
      <p:pic>
        <p:nvPicPr>
          <p:cNvPr id="301" name="Picture 8"/>
          <p:cNvPicPr/>
          <p:nvPr/>
        </p:nvPicPr>
        <p:blipFill>
          <a:blip r:embed="rId2"/>
          <a:stretch/>
        </p:blipFill>
        <p:spPr>
          <a:xfrm>
            <a:off x="8149680" y="247320"/>
            <a:ext cx="3828600" cy="1322280"/>
          </a:xfrm>
          <a:prstGeom prst="rect">
            <a:avLst/>
          </a:prstGeom>
          <a:ln>
            <a:noFill/>
          </a:ln>
        </p:spPr>
      </p:pic>
      <p:pic>
        <p:nvPicPr>
          <p:cNvPr id="302" name="Picture 4"/>
          <p:cNvPicPr/>
          <p:nvPr/>
        </p:nvPicPr>
        <p:blipFill>
          <a:blip r:embed="rId3"/>
          <a:stretch/>
        </p:blipFill>
        <p:spPr>
          <a:xfrm>
            <a:off x="8149680" y="245880"/>
            <a:ext cx="3828600" cy="1322280"/>
          </a:xfrm>
          <a:prstGeom prst="rect">
            <a:avLst/>
          </a:prstGeom>
          <a:ln>
            <a:noFill/>
          </a:ln>
        </p:spPr>
      </p:pic>
      <p:pic>
        <p:nvPicPr>
          <p:cNvPr id="303" name="Picture 302"/>
          <p:cNvPicPr/>
          <p:nvPr/>
        </p:nvPicPr>
        <p:blipFill>
          <a:blip r:embed="rId4"/>
          <a:stretch/>
        </p:blipFill>
        <p:spPr>
          <a:xfrm>
            <a:off x="1645920" y="5120640"/>
            <a:ext cx="3882960" cy="1098720"/>
          </a:xfrm>
          <a:prstGeom prst="rect">
            <a:avLst/>
          </a:prstGeom>
          <a:ln>
            <a:noFill/>
          </a:ln>
        </p:spPr>
      </p:pic>
      <p:pic>
        <p:nvPicPr>
          <p:cNvPr id="304" name="Picture 303"/>
          <p:cNvPicPr/>
          <p:nvPr/>
        </p:nvPicPr>
        <p:blipFill>
          <a:blip r:embed="rId5"/>
          <a:stretch/>
        </p:blipFill>
        <p:spPr>
          <a:xfrm>
            <a:off x="3030120" y="5317200"/>
            <a:ext cx="1359000" cy="626400"/>
          </a:xfrm>
          <a:prstGeom prst="rect">
            <a:avLst/>
          </a:prstGeom>
          <a:ln>
            <a:noFill/>
          </a:ln>
        </p:spPr>
      </p:pic>
      <p:pic>
        <p:nvPicPr>
          <p:cNvPr id="305" name="Picture 304"/>
          <p:cNvPicPr/>
          <p:nvPr/>
        </p:nvPicPr>
        <p:blipFill>
          <a:blip r:embed="rId6"/>
          <a:stretch/>
        </p:blipFill>
        <p:spPr>
          <a:xfrm>
            <a:off x="6910560" y="5204880"/>
            <a:ext cx="946800" cy="910800"/>
          </a:xfrm>
          <a:prstGeom prst="rect">
            <a:avLst/>
          </a:prstGeom>
          <a:ln>
            <a:noFill/>
          </a:ln>
        </p:spPr>
      </p:pic>
      <p:pic>
        <p:nvPicPr>
          <p:cNvPr id="306" name="Picture 305"/>
          <p:cNvPicPr/>
          <p:nvPr/>
        </p:nvPicPr>
        <p:blipFill>
          <a:blip r:embed="rId7"/>
          <a:stretch/>
        </p:blipFill>
        <p:spPr>
          <a:xfrm>
            <a:off x="9761040" y="5204880"/>
            <a:ext cx="977760" cy="940320"/>
          </a:xfrm>
          <a:prstGeom prst="rect">
            <a:avLst/>
          </a:prstGeom>
          <a:ln>
            <a:noFill/>
          </a:ln>
        </p:spPr>
      </p:pic>
      <p:pic>
        <p:nvPicPr>
          <p:cNvPr id="307" name="Picture 306"/>
          <p:cNvPicPr/>
          <p:nvPr/>
        </p:nvPicPr>
        <p:blipFill>
          <a:blip r:embed="rId5"/>
          <a:stretch/>
        </p:blipFill>
        <p:spPr>
          <a:xfrm>
            <a:off x="8142480" y="5317200"/>
            <a:ext cx="1359000" cy="626400"/>
          </a:xfrm>
          <a:prstGeom prst="rect">
            <a:avLst/>
          </a:prstGeom>
          <a:ln>
            <a:noFill/>
          </a:ln>
        </p:spPr>
      </p:pic>
      <p:sp>
        <p:nvSpPr>
          <p:cNvPr id="308" name="TextShape 4"/>
          <p:cNvSpPr txBox="1"/>
          <p:nvPr/>
        </p:nvSpPr>
        <p:spPr>
          <a:xfrm>
            <a:off x="2851200" y="5120640"/>
            <a:ext cx="1771920" cy="27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3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remove small objects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309" name="TextShape 5"/>
          <p:cNvSpPr txBox="1"/>
          <p:nvPr/>
        </p:nvSpPr>
        <p:spPr>
          <a:xfrm>
            <a:off x="8071200" y="5120640"/>
            <a:ext cx="1771920" cy="27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3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remove small holes</a:t>
            </a:r>
            <a:endParaRPr lang="en-US" sz="13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1756A6"/>
                </a:solidFill>
                <a:latin typeface="Calibri Light"/>
                <a:ea typeface="DejaVu Sans"/>
              </a:rPr>
              <a:t>Methods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311" name="CustomShape 2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38F3A27A-32F5-408F-86CF-DC6890655485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15</a:t>
            </a:fld>
            <a:endParaRPr lang="en-US" sz="1200" b="0" strike="noStrike" spc="-1">
              <a:latin typeface="Arial"/>
            </a:endParaRPr>
          </a:p>
        </p:txBody>
      </p:sp>
      <p:pic>
        <p:nvPicPr>
          <p:cNvPr id="312" name="Picture 2"/>
          <p:cNvPicPr/>
          <p:nvPr/>
        </p:nvPicPr>
        <p:blipFill>
          <a:blip r:embed="rId2"/>
          <a:stretch/>
        </p:blipFill>
        <p:spPr>
          <a:xfrm>
            <a:off x="1244520" y="2059200"/>
            <a:ext cx="9842760" cy="4243320"/>
          </a:xfrm>
          <a:prstGeom prst="rect">
            <a:avLst/>
          </a:prstGeom>
          <a:ln>
            <a:noFill/>
          </a:ln>
        </p:spPr>
      </p:pic>
      <p:sp>
        <p:nvSpPr>
          <p:cNvPr id="313" name="CustomShape 3"/>
          <p:cNvSpPr/>
          <p:nvPr/>
        </p:nvSpPr>
        <p:spPr>
          <a:xfrm>
            <a:off x="1549080" y="1371600"/>
            <a:ext cx="4613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Phase 2: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Covid-19 Classification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1756A6"/>
                </a:solidFill>
                <a:latin typeface="Calibri Light"/>
                <a:ea typeface="DejaVu Sans"/>
              </a:rPr>
              <a:t>Methods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4C168D68-B521-4962-96BA-BC44D4EFD61F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16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316" name="CustomShape 3"/>
          <p:cNvSpPr/>
          <p:nvPr/>
        </p:nvSpPr>
        <p:spPr>
          <a:xfrm>
            <a:off x="1405800" y="1541880"/>
            <a:ext cx="925812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Phase 2: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Covid-19 Classification</a:t>
            </a:r>
            <a:endParaRPr lang="en-US" sz="2400" b="0" strike="noStrike" spc="-1">
              <a:latin typeface="Times New Roman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2400" b="1" i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 Segmented Lung: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CXR (bitwise_and) Lung mask =&gt; Segmented Lung </a:t>
            </a:r>
            <a:endParaRPr lang="en-US" sz="2400" b="0" strike="noStrike" spc="-1">
              <a:latin typeface="Times New Roman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=&gt; Covid-19 classification </a:t>
            </a:r>
            <a:endParaRPr lang="en-US" sz="2400" b="0" strike="noStrike" spc="-1">
              <a:latin typeface="Times New Roman"/>
            </a:endParaRPr>
          </a:p>
        </p:txBody>
      </p:sp>
      <p:pic>
        <p:nvPicPr>
          <p:cNvPr id="317" name="Picture 316"/>
          <p:cNvPicPr/>
          <p:nvPr/>
        </p:nvPicPr>
        <p:blipFill>
          <a:blip r:embed="rId2"/>
          <a:stretch/>
        </p:blipFill>
        <p:spPr>
          <a:xfrm>
            <a:off x="8732160" y="202320"/>
            <a:ext cx="3179520" cy="1371600"/>
          </a:xfrm>
          <a:prstGeom prst="rect">
            <a:avLst/>
          </a:prstGeom>
          <a:ln>
            <a:noFill/>
          </a:ln>
        </p:spPr>
      </p:pic>
      <p:pic>
        <p:nvPicPr>
          <p:cNvPr id="318" name="Picture 317"/>
          <p:cNvPicPr/>
          <p:nvPr/>
        </p:nvPicPr>
        <p:blipFill>
          <a:blip r:embed="rId3"/>
          <a:stretch/>
        </p:blipFill>
        <p:spPr>
          <a:xfrm>
            <a:off x="8722800" y="184320"/>
            <a:ext cx="3200400" cy="1380600"/>
          </a:xfrm>
          <a:prstGeom prst="rect">
            <a:avLst/>
          </a:prstGeom>
          <a:ln>
            <a:noFill/>
          </a:ln>
        </p:spPr>
      </p:pic>
      <p:pic>
        <p:nvPicPr>
          <p:cNvPr id="319" name="Picture 318"/>
          <p:cNvPicPr/>
          <p:nvPr/>
        </p:nvPicPr>
        <p:blipFill>
          <a:blip r:embed="rId4"/>
          <a:srcRect l="16712" t="8328" r="10542" b="16674"/>
          <a:stretch/>
        </p:blipFill>
        <p:spPr>
          <a:xfrm>
            <a:off x="2011680" y="3291840"/>
            <a:ext cx="1512000" cy="1292760"/>
          </a:xfrm>
          <a:prstGeom prst="rect">
            <a:avLst/>
          </a:prstGeom>
          <a:ln>
            <a:noFill/>
          </a:ln>
        </p:spPr>
      </p:pic>
      <p:pic>
        <p:nvPicPr>
          <p:cNvPr id="320" name="Picture 319"/>
          <p:cNvPicPr/>
          <p:nvPr/>
        </p:nvPicPr>
        <p:blipFill>
          <a:blip r:embed="rId5"/>
          <a:srcRect l="16048" t="8328" r="7708" b="16672"/>
          <a:stretch/>
        </p:blipFill>
        <p:spPr>
          <a:xfrm>
            <a:off x="2011680" y="5016240"/>
            <a:ext cx="1595520" cy="1292760"/>
          </a:xfrm>
          <a:prstGeom prst="rect">
            <a:avLst/>
          </a:prstGeom>
          <a:ln>
            <a:noFill/>
          </a:ln>
        </p:spPr>
      </p:pic>
      <p:pic>
        <p:nvPicPr>
          <p:cNvPr id="321" name="Picture 320"/>
          <p:cNvPicPr/>
          <p:nvPr/>
        </p:nvPicPr>
        <p:blipFill>
          <a:blip r:embed="rId6"/>
          <a:srcRect l="18291" t="8275" r="9723" b="17227"/>
          <a:stretch/>
        </p:blipFill>
        <p:spPr>
          <a:xfrm>
            <a:off x="5204880" y="4298040"/>
            <a:ext cx="1511640" cy="1292760"/>
          </a:xfrm>
          <a:prstGeom prst="rect">
            <a:avLst/>
          </a:prstGeom>
          <a:ln>
            <a:noFill/>
          </a:ln>
        </p:spPr>
      </p:pic>
      <p:pic>
        <p:nvPicPr>
          <p:cNvPr id="322" name="Picture 321"/>
          <p:cNvPicPr/>
          <p:nvPr/>
        </p:nvPicPr>
        <p:blipFill>
          <a:blip r:embed="rId7"/>
          <a:stretch/>
        </p:blipFill>
        <p:spPr>
          <a:xfrm>
            <a:off x="7737840" y="4359240"/>
            <a:ext cx="3143520" cy="992880"/>
          </a:xfrm>
          <a:prstGeom prst="rect">
            <a:avLst/>
          </a:prstGeom>
          <a:ln>
            <a:noFill/>
          </a:ln>
        </p:spPr>
      </p:pic>
      <p:pic>
        <p:nvPicPr>
          <p:cNvPr id="323" name="Picture 322"/>
          <p:cNvPicPr/>
          <p:nvPr/>
        </p:nvPicPr>
        <p:blipFill>
          <a:blip r:embed="rId8"/>
          <a:stretch/>
        </p:blipFill>
        <p:spPr>
          <a:xfrm>
            <a:off x="3949560" y="4512960"/>
            <a:ext cx="1086480" cy="718560"/>
          </a:xfrm>
          <a:prstGeom prst="rect">
            <a:avLst/>
          </a:prstGeom>
          <a:ln>
            <a:noFill/>
          </a:ln>
        </p:spPr>
      </p:pic>
      <p:sp>
        <p:nvSpPr>
          <p:cNvPr id="324" name="TextShape 4"/>
          <p:cNvSpPr txBox="1"/>
          <p:nvPr/>
        </p:nvSpPr>
        <p:spPr>
          <a:xfrm>
            <a:off x="3834720" y="4386600"/>
            <a:ext cx="1651320" cy="61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bitwise and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325" name="Picture 324"/>
          <p:cNvPicPr/>
          <p:nvPr/>
        </p:nvPicPr>
        <p:blipFill>
          <a:blip r:embed="rId8"/>
          <a:stretch/>
        </p:blipFill>
        <p:spPr>
          <a:xfrm>
            <a:off x="6884280" y="4539960"/>
            <a:ext cx="840240" cy="614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Picture 325"/>
          <p:cNvPicPr/>
          <p:nvPr/>
        </p:nvPicPr>
        <p:blipFill>
          <a:blip r:embed="rId2"/>
          <a:srcRect l="17602" t="8895" r="10535" b="15544"/>
          <a:stretch/>
        </p:blipFill>
        <p:spPr>
          <a:xfrm>
            <a:off x="4880880" y="4572000"/>
            <a:ext cx="1511640" cy="1307160"/>
          </a:xfrm>
          <a:prstGeom prst="rect">
            <a:avLst/>
          </a:prstGeom>
          <a:ln>
            <a:noFill/>
          </a:ln>
        </p:spPr>
      </p:pic>
      <p:pic>
        <p:nvPicPr>
          <p:cNvPr id="327" name="Picture 326"/>
          <p:cNvPicPr/>
          <p:nvPr/>
        </p:nvPicPr>
        <p:blipFill>
          <a:blip r:embed="rId3"/>
          <a:srcRect l="16016" t="9807" r="9696" b="16687"/>
          <a:stretch/>
        </p:blipFill>
        <p:spPr>
          <a:xfrm>
            <a:off x="1687680" y="5329440"/>
            <a:ext cx="1548720" cy="1303560"/>
          </a:xfrm>
          <a:prstGeom prst="rect">
            <a:avLst/>
          </a:prstGeom>
          <a:ln>
            <a:noFill/>
          </a:ln>
        </p:spPr>
      </p:pic>
      <p:sp>
        <p:nvSpPr>
          <p:cNvPr id="328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1756A6"/>
                </a:solidFill>
                <a:latin typeface="Calibri Light"/>
                <a:ea typeface="DejaVu Sans"/>
              </a:rPr>
              <a:t>Methods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329" name="CustomShape 2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32AD00C6-4563-43FC-B3B3-14DBB8B874F5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17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330" name="CustomShape 3"/>
          <p:cNvSpPr/>
          <p:nvPr/>
        </p:nvSpPr>
        <p:spPr>
          <a:xfrm>
            <a:off x="1038600" y="1541880"/>
            <a:ext cx="9993960" cy="191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Phase 2: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Covid-19 Classification</a:t>
            </a:r>
            <a:endParaRPr lang="en-US" sz="2400" b="0" strike="noStrike" spc="-1">
              <a:latin typeface="Times New Roman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2400" b="1" i="1" strike="noStrike" spc="-1">
                <a:solidFill>
                  <a:srgbClr val="808080"/>
                </a:solidFill>
                <a:latin typeface="Times New Roman"/>
                <a:ea typeface="DejaVu Sans"/>
              </a:rPr>
              <a:t> Segmented Lung:</a:t>
            </a:r>
            <a:r>
              <a:rPr lang="en-US" sz="2400" b="0" strike="noStrike" spc="-1">
                <a:solidFill>
                  <a:srgbClr val="808080"/>
                </a:solidFill>
                <a:latin typeface="Times New Roman"/>
                <a:ea typeface="DejaVu Sans"/>
              </a:rPr>
              <a:t> CXR (bitwise_and) Lung mask =&gt; Segmented Lung </a:t>
            </a:r>
            <a:endParaRPr lang="en-US" sz="2400" b="0" strike="noStrike" spc="-1">
              <a:latin typeface="Times New Roman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2400" b="0" strike="noStrike" spc="-1">
                <a:solidFill>
                  <a:srgbClr val="808080"/>
                </a:solidFill>
                <a:latin typeface="Times New Roman"/>
                <a:ea typeface="DejaVu Sans"/>
              </a:rPr>
              <a:t>=&gt; Covid-19 classification</a:t>
            </a:r>
            <a:endParaRPr lang="en-US" sz="2400" b="0" strike="noStrike" spc="-1">
              <a:latin typeface="Times New Roman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2400" b="1" i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 CXR without Lung: 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CXR bitwise_and Inverting mask =&gt; CXR without Lung</a:t>
            </a:r>
            <a:endParaRPr lang="en-US" sz="2400" b="0" strike="noStrike" spc="-1">
              <a:latin typeface="Times New Roman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=&gt; Covid-19 classification   </a:t>
            </a:r>
            <a:endParaRPr lang="en-US" sz="2400" b="0" strike="noStrike" spc="-1">
              <a:latin typeface="Times New Roman"/>
            </a:endParaRPr>
          </a:p>
        </p:txBody>
      </p:sp>
      <p:pic>
        <p:nvPicPr>
          <p:cNvPr id="331" name="Picture 330"/>
          <p:cNvPicPr/>
          <p:nvPr/>
        </p:nvPicPr>
        <p:blipFill>
          <a:blip r:embed="rId4"/>
          <a:stretch/>
        </p:blipFill>
        <p:spPr>
          <a:xfrm>
            <a:off x="8732160" y="202320"/>
            <a:ext cx="3179520" cy="1371600"/>
          </a:xfrm>
          <a:prstGeom prst="rect">
            <a:avLst/>
          </a:prstGeom>
          <a:ln>
            <a:noFill/>
          </a:ln>
        </p:spPr>
      </p:pic>
      <p:pic>
        <p:nvPicPr>
          <p:cNvPr id="332" name="Picture 331"/>
          <p:cNvPicPr/>
          <p:nvPr/>
        </p:nvPicPr>
        <p:blipFill>
          <a:blip r:embed="rId5"/>
          <a:stretch/>
        </p:blipFill>
        <p:spPr>
          <a:xfrm>
            <a:off x="8722800" y="184320"/>
            <a:ext cx="3200400" cy="1380600"/>
          </a:xfrm>
          <a:prstGeom prst="rect">
            <a:avLst/>
          </a:prstGeom>
          <a:ln>
            <a:noFill/>
          </a:ln>
        </p:spPr>
      </p:pic>
      <p:pic>
        <p:nvPicPr>
          <p:cNvPr id="333" name="Picture 332"/>
          <p:cNvPicPr/>
          <p:nvPr/>
        </p:nvPicPr>
        <p:blipFill>
          <a:blip r:embed="rId6"/>
          <a:stretch/>
        </p:blipFill>
        <p:spPr>
          <a:xfrm>
            <a:off x="8728200" y="187920"/>
            <a:ext cx="3238200" cy="1396080"/>
          </a:xfrm>
          <a:prstGeom prst="rect">
            <a:avLst/>
          </a:prstGeom>
          <a:ln>
            <a:noFill/>
          </a:ln>
        </p:spPr>
      </p:pic>
      <p:pic>
        <p:nvPicPr>
          <p:cNvPr id="334" name="Picture 333"/>
          <p:cNvPicPr/>
          <p:nvPr/>
        </p:nvPicPr>
        <p:blipFill>
          <a:blip r:embed="rId7"/>
          <a:srcRect l="16712" t="8328" r="10542" b="16674"/>
          <a:stretch/>
        </p:blipFill>
        <p:spPr>
          <a:xfrm>
            <a:off x="1687680" y="3580200"/>
            <a:ext cx="1512000" cy="1292760"/>
          </a:xfrm>
          <a:prstGeom prst="rect">
            <a:avLst/>
          </a:prstGeom>
          <a:ln>
            <a:noFill/>
          </a:ln>
        </p:spPr>
      </p:pic>
      <p:pic>
        <p:nvPicPr>
          <p:cNvPr id="335" name="Picture 334"/>
          <p:cNvPicPr/>
          <p:nvPr/>
        </p:nvPicPr>
        <p:blipFill>
          <a:blip r:embed="rId8"/>
          <a:stretch/>
        </p:blipFill>
        <p:spPr>
          <a:xfrm>
            <a:off x="7413840" y="4647600"/>
            <a:ext cx="3143520" cy="992880"/>
          </a:xfrm>
          <a:prstGeom prst="rect">
            <a:avLst/>
          </a:prstGeom>
          <a:ln>
            <a:noFill/>
          </a:ln>
        </p:spPr>
      </p:pic>
      <p:pic>
        <p:nvPicPr>
          <p:cNvPr id="336" name="Picture 335"/>
          <p:cNvPicPr/>
          <p:nvPr/>
        </p:nvPicPr>
        <p:blipFill>
          <a:blip r:embed="rId9"/>
          <a:stretch/>
        </p:blipFill>
        <p:spPr>
          <a:xfrm>
            <a:off x="3625560" y="4801320"/>
            <a:ext cx="1086480" cy="718560"/>
          </a:xfrm>
          <a:prstGeom prst="rect">
            <a:avLst/>
          </a:prstGeom>
          <a:ln>
            <a:noFill/>
          </a:ln>
        </p:spPr>
      </p:pic>
      <p:sp>
        <p:nvSpPr>
          <p:cNvPr id="337" name="TextShape 4"/>
          <p:cNvSpPr txBox="1"/>
          <p:nvPr/>
        </p:nvSpPr>
        <p:spPr>
          <a:xfrm>
            <a:off x="3510720" y="4674960"/>
            <a:ext cx="1651320" cy="61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bitwise and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338" name="Picture 337"/>
          <p:cNvPicPr/>
          <p:nvPr/>
        </p:nvPicPr>
        <p:blipFill>
          <a:blip r:embed="rId9"/>
          <a:stretch/>
        </p:blipFill>
        <p:spPr>
          <a:xfrm>
            <a:off x="6560280" y="4828320"/>
            <a:ext cx="840240" cy="614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Picture 338"/>
          <p:cNvPicPr/>
          <p:nvPr/>
        </p:nvPicPr>
        <p:blipFill>
          <a:blip r:embed="rId2"/>
          <a:stretch/>
        </p:blipFill>
        <p:spPr>
          <a:xfrm>
            <a:off x="8742240" y="180000"/>
            <a:ext cx="3180960" cy="1430280"/>
          </a:xfrm>
          <a:prstGeom prst="rect">
            <a:avLst/>
          </a:prstGeom>
          <a:ln>
            <a:noFill/>
          </a:ln>
        </p:spPr>
      </p:pic>
      <p:sp>
        <p:nvSpPr>
          <p:cNvPr id="340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1756A6"/>
                </a:solidFill>
                <a:latin typeface="Calibri Light"/>
                <a:ea typeface="DejaVu Sans"/>
              </a:rPr>
              <a:t>Methods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341" name="CustomShape 2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2E36E44C-F394-4999-ACD9-4B9E6F08B111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18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342" name="CustomShape 3"/>
          <p:cNvSpPr/>
          <p:nvPr/>
        </p:nvSpPr>
        <p:spPr>
          <a:xfrm>
            <a:off x="1038600" y="1541880"/>
            <a:ext cx="9993960" cy="228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Phase 2: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Covid-19 Classification</a:t>
            </a:r>
            <a:endParaRPr lang="en-US" sz="2400" b="0" strike="noStrike" spc="-1">
              <a:latin typeface="Times New Roman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2400" b="1" i="1" strike="noStrike" spc="-1">
                <a:solidFill>
                  <a:srgbClr val="808080"/>
                </a:solidFill>
                <a:latin typeface="Times New Roman"/>
                <a:ea typeface="DejaVu Sans"/>
              </a:rPr>
              <a:t> Segmented Lung:</a:t>
            </a:r>
            <a:r>
              <a:rPr lang="en-US" sz="2400" b="0" strike="noStrike" spc="-1">
                <a:solidFill>
                  <a:srgbClr val="808080"/>
                </a:solidFill>
                <a:latin typeface="Times New Roman"/>
                <a:ea typeface="DejaVu Sans"/>
              </a:rPr>
              <a:t> CXR (bitwise_and) Lung mask =&gt; Segmented Lung </a:t>
            </a:r>
            <a:endParaRPr lang="en-US" sz="2400" b="0" strike="noStrike" spc="-1">
              <a:latin typeface="Times New Roman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2400" b="0" strike="noStrike" spc="-1">
                <a:solidFill>
                  <a:srgbClr val="808080"/>
                </a:solidFill>
                <a:latin typeface="Times New Roman"/>
                <a:ea typeface="DejaVu Sans"/>
              </a:rPr>
              <a:t>=&gt; Covid-19 classification</a:t>
            </a:r>
            <a:endParaRPr lang="en-US" sz="2400" b="0" strike="noStrike" spc="-1">
              <a:latin typeface="Times New Roman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2400" b="1" i="1" strike="noStrike" spc="-1">
                <a:solidFill>
                  <a:srgbClr val="808080"/>
                </a:solidFill>
                <a:latin typeface="Times New Roman"/>
                <a:ea typeface="DejaVu Sans"/>
              </a:rPr>
              <a:t> CXR without Lung: </a:t>
            </a:r>
            <a:r>
              <a:rPr lang="en-US" sz="2400" b="0" strike="noStrike" spc="-1">
                <a:solidFill>
                  <a:srgbClr val="808080"/>
                </a:solidFill>
                <a:latin typeface="Times New Roman"/>
                <a:ea typeface="DejaVu Sans"/>
              </a:rPr>
              <a:t>CXR bitwise_and Inverting mask =&gt; CXR without Lung</a:t>
            </a:r>
            <a:endParaRPr lang="en-US" sz="2400" b="0" strike="noStrike" spc="-1">
              <a:latin typeface="Times New Roman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2400" b="0" strike="noStrike" spc="-1">
                <a:solidFill>
                  <a:srgbClr val="808080"/>
                </a:solidFill>
                <a:latin typeface="Times New Roman"/>
                <a:ea typeface="DejaVu Sans"/>
              </a:rPr>
              <a:t>=&gt; Covid-19 classification</a:t>
            </a:r>
            <a:endParaRPr lang="en-US" sz="2400" b="0" strike="noStrike" spc="-1">
              <a:latin typeface="Times New Roman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2400" b="1" i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 CXR original: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Covid-19 classification</a:t>
            </a:r>
            <a:endParaRPr lang="en-US" sz="2400" b="0" strike="noStrike" spc="-1">
              <a:latin typeface="Times New Roman"/>
            </a:endParaRPr>
          </a:p>
        </p:txBody>
      </p:sp>
      <p:pic>
        <p:nvPicPr>
          <p:cNvPr id="343" name="Picture 342"/>
          <p:cNvPicPr/>
          <p:nvPr/>
        </p:nvPicPr>
        <p:blipFill>
          <a:blip r:embed="rId3"/>
          <a:srcRect l="17401" t="10130" r="9426" b="15330"/>
          <a:stretch/>
        </p:blipFill>
        <p:spPr>
          <a:xfrm>
            <a:off x="2421360" y="4408920"/>
            <a:ext cx="1645920" cy="1626120"/>
          </a:xfrm>
          <a:prstGeom prst="rect">
            <a:avLst/>
          </a:prstGeom>
          <a:ln>
            <a:noFill/>
          </a:ln>
        </p:spPr>
      </p:pic>
      <p:pic>
        <p:nvPicPr>
          <p:cNvPr id="344" name="Picture 343"/>
          <p:cNvPicPr/>
          <p:nvPr/>
        </p:nvPicPr>
        <p:blipFill>
          <a:blip r:embed="rId4"/>
          <a:stretch/>
        </p:blipFill>
        <p:spPr>
          <a:xfrm>
            <a:off x="5217840" y="4647600"/>
            <a:ext cx="3143520" cy="992880"/>
          </a:xfrm>
          <a:prstGeom prst="rect">
            <a:avLst/>
          </a:prstGeom>
          <a:ln>
            <a:noFill/>
          </a:ln>
        </p:spPr>
      </p:pic>
      <p:pic>
        <p:nvPicPr>
          <p:cNvPr id="345" name="Picture 344"/>
          <p:cNvPicPr/>
          <p:nvPr/>
        </p:nvPicPr>
        <p:blipFill>
          <a:blip r:embed="rId5"/>
          <a:stretch/>
        </p:blipFill>
        <p:spPr>
          <a:xfrm>
            <a:off x="4364280" y="4828320"/>
            <a:ext cx="840240" cy="614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838080" y="365040"/>
            <a:ext cx="11046960" cy="132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1756A6"/>
                </a:solidFill>
                <a:latin typeface="Calibri Light"/>
                <a:ea typeface="DejaVu Sans"/>
              </a:rPr>
              <a:t>Experimental results (Lung Segmentation)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347" name="CustomShape 2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6BD46C4E-06B0-4732-8075-93963626304D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19</a:t>
            </a:fld>
            <a:endParaRPr lang="en-US" sz="1200" b="0" strike="noStrike" spc="-1">
              <a:latin typeface="Arial"/>
            </a:endParaRPr>
          </a:p>
        </p:txBody>
      </p:sp>
      <p:pic>
        <p:nvPicPr>
          <p:cNvPr id="348" name="Picture 202"/>
          <p:cNvPicPr/>
          <p:nvPr/>
        </p:nvPicPr>
        <p:blipFill>
          <a:blip r:embed="rId2"/>
          <a:stretch/>
        </p:blipFill>
        <p:spPr>
          <a:xfrm>
            <a:off x="109440" y="1612800"/>
            <a:ext cx="11796840" cy="456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Shape 1"/>
          <p:cNvSpPr txBox="1"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1756A6"/>
                </a:solidFill>
                <a:latin typeface="Times New Roman"/>
                <a:ea typeface="DejaVu Sans"/>
              </a:rPr>
              <a:t>Summary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31" name="Table 2"/>
          <p:cNvGraphicFramePr/>
          <p:nvPr>
            <p:extLst>
              <p:ext uri="{D42A27DB-BD31-4B8C-83A1-F6EECF244321}">
                <p14:modId xmlns:p14="http://schemas.microsoft.com/office/powerpoint/2010/main" val="3920468241"/>
              </p:ext>
            </p:extLst>
          </p:nvPr>
        </p:nvGraphicFramePr>
        <p:xfrm>
          <a:off x="1188720" y="1447560"/>
          <a:ext cx="10240920" cy="4949520"/>
        </p:xfrm>
        <a:graphic>
          <a:graphicData uri="http://schemas.openxmlformats.org/drawingml/2006/table">
            <a:tbl>
              <a:tblPr/>
              <a:tblGrid>
                <a:gridCol w="113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0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9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097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trike="noStrike" spc="-1" dirty="0">
                          <a:solidFill>
                            <a:srgbClr val="FFFFFF"/>
                          </a:solidFill>
                          <a:latin typeface="Times New Roman"/>
                        </a:rPr>
                        <a:t>Lung Segmentation task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strike="noStrike" spc="-1" dirty="0">
                          <a:solidFill>
                            <a:srgbClr val="FFFFFF"/>
                          </a:solidFill>
                          <a:latin typeface="Times New Roman"/>
                        </a:rPr>
                        <a:t>Covid-19 Classification task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6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9720">
                <a:tc>
                  <a:txBody>
                    <a:bodyPr/>
                    <a:lstStyle/>
                    <a:p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Dataset</a:t>
                      </a:r>
                      <a:endParaRPr lang="en-US" sz="2000" b="0" strike="noStrike" spc="-1">
                        <a:latin typeface="Times New Roman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COVID_QU_Ex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COVIDx CXR3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9720">
                <a:tc>
                  <a:txBody>
                    <a:bodyPr/>
                    <a:lstStyle/>
                    <a:p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Model</a:t>
                      </a:r>
                      <a:endParaRPr lang="en-US" sz="2000" b="0" strike="noStrike" spc="-1">
                        <a:latin typeface="Times New Roman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FPN (DenseNet121) pretrained on ImageNet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ResNet152 pretrained on ImageNet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9720">
                <a:tc>
                  <a:txBody>
                    <a:bodyPr/>
                    <a:lstStyle/>
                    <a:p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Loss</a:t>
                      </a:r>
                      <a:endParaRPr lang="en-US" sz="2000" b="0" strike="noStrike" spc="-1">
                        <a:latin typeface="Times New Roman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Times New Roman"/>
                          <a:ea typeface="Noto Sans CJK SC"/>
                        </a:rPr>
                        <a:t>Combo loss: </a:t>
                      </a:r>
                      <a:r>
                        <a:rPr lang="it-IT" sz="2000" b="0" strike="noStrike" spc="-1" dirty="0">
                          <a:solidFill>
                            <a:srgbClr val="000000"/>
                          </a:solidFill>
                          <a:latin typeface="Times New Roman"/>
                          <a:ea typeface="DejaVu Sans"/>
                        </a:rPr>
                        <a:t>Dice + BCE + Focal</a:t>
                      </a: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Times New Roman"/>
                          <a:ea typeface="DejaVu Sans"/>
                        </a:rPr>
                        <a:t> </a:t>
                      </a:r>
                      <a:endParaRPr lang="en-US" sz="2000" b="0" strike="noStrike" spc="-1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Times New Roman"/>
                          <a:ea typeface="DejaVu Sans"/>
                        </a:rPr>
                        <a:t>Cross Entropy Loss</a:t>
                      </a:r>
                      <a:endParaRPr lang="en-US" sz="2000" b="0" strike="noStrike" spc="-1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31480">
                <a:tc>
                  <a:txBody>
                    <a:bodyPr/>
                    <a:lstStyle/>
                    <a:p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Result</a:t>
                      </a:r>
                      <a:endParaRPr lang="en-US" sz="2000" b="0" strike="noStrike" spc="-1">
                        <a:latin typeface="Times New Roman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IoU:</a:t>
                      </a:r>
                    </a:p>
                    <a:p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Dice score: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Precision:</a:t>
                      </a:r>
                    </a:p>
                    <a:p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Recall:</a:t>
                      </a:r>
                    </a:p>
                    <a:p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F1:</a:t>
                      </a:r>
                    </a:p>
                    <a:p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Accuracy: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838080" y="365040"/>
            <a:ext cx="11138400" cy="132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1756A6"/>
                </a:solidFill>
                <a:latin typeface="Calibri Light"/>
                <a:ea typeface="DejaVu Sans"/>
              </a:rPr>
              <a:t>Experimental results (Lung Segmentation)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350" name="CustomShape 2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D048E952-F9DC-4598-9CD5-21F8206C2F45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20</a:t>
            </a:fld>
            <a:endParaRPr lang="en-US" sz="1200" b="0" strike="noStrike" spc="-1">
              <a:latin typeface="Arial"/>
            </a:endParaRPr>
          </a:p>
        </p:txBody>
      </p:sp>
      <p:pic>
        <p:nvPicPr>
          <p:cNvPr id="351" name="Picture 205"/>
          <p:cNvPicPr/>
          <p:nvPr/>
        </p:nvPicPr>
        <p:blipFill>
          <a:blip r:embed="rId2"/>
          <a:stretch/>
        </p:blipFill>
        <p:spPr>
          <a:xfrm>
            <a:off x="570600" y="1563840"/>
            <a:ext cx="11314800" cy="4377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838080" y="365040"/>
            <a:ext cx="11138400" cy="132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1756A6"/>
                </a:solidFill>
                <a:latin typeface="Calibri Light"/>
                <a:ea typeface="DejaVu Sans"/>
              </a:rPr>
              <a:t>Experimental results (Lung Segmentation)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353" name="CustomShape 2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BB0FF245-B74F-42BE-9698-0083C3498313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21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354" name="TextShape 3"/>
          <p:cNvSpPr txBox="1"/>
          <p:nvPr/>
        </p:nvSpPr>
        <p:spPr>
          <a:xfrm>
            <a:off x="1280160" y="1443600"/>
            <a:ext cx="9966960" cy="876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1" strike="noStrike" spc="-1">
                <a:latin typeface="Arial"/>
              </a:rPr>
              <a:t>Inference: 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55" name="Picture 354"/>
          <p:cNvPicPr/>
          <p:nvPr/>
        </p:nvPicPr>
        <p:blipFill>
          <a:blip r:embed="rId2"/>
          <a:stretch/>
        </p:blipFill>
        <p:spPr>
          <a:xfrm>
            <a:off x="507240" y="2136960"/>
            <a:ext cx="11116440" cy="3866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838080" y="365040"/>
            <a:ext cx="11138400" cy="132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1756A6"/>
                </a:solidFill>
                <a:latin typeface="Calibri Light"/>
                <a:ea typeface="DejaVu Sans"/>
              </a:rPr>
              <a:t>Experimental results (Lung Segmentation)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357" name="CustomShape 2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75789C1D-399B-414A-AFE5-17E05D5178B0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22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358" name="TextShape 3"/>
          <p:cNvSpPr txBox="1"/>
          <p:nvPr/>
        </p:nvSpPr>
        <p:spPr>
          <a:xfrm>
            <a:off x="1280160" y="1443600"/>
            <a:ext cx="9966960" cy="876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1" strike="noStrike" spc="-1">
                <a:latin typeface="Arial"/>
              </a:rPr>
              <a:t>Inference: </a:t>
            </a:r>
            <a:r>
              <a:rPr lang="en-US" sz="1800" b="0" strike="noStrike" spc="-1">
                <a:latin typeface="Arial"/>
              </a:rPr>
              <a:t>filter out images whose segmented area is less than 15% area of ​​the whole image </a:t>
            </a:r>
          </a:p>
          <a:p>
            <a:r>
              <a:rPr lang="en-US" sz="1800" b="0" strike="noStrike" spc="-1">
                <a:latin typeface="Arial"/>
              </a:rPr>
              <a:t>(30 images Covid-19 Positive) </a:t>
            </a:r>
          </a:p>
        </p:txBody>
      </p:sp>
      <p:pic>
        <p:nvPicPr>
          <p:cNvPr id="359" name="Picture 358"/>
          <p:cNvPicPr/>
          <p:nvPr/>
        </p:nvPicPr>
        <p:blipFill>
          <a:blip r:embed="rId2"/>
          <a:stretch/>
        </p:blipFill>
        <p:spPr>
          <a:xfrm>
            <a:off x="2468880" y="2081520"/>
            <a:ext cx="8503920" cy="4472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1756A6"/>
                </a:solidFill>
                <a:latin typeface="Calibri Light"/>
                <a:ea typeface="DejaVu Sans"/>
              </a:rPr>
              <a:t>Experimental results (Classification on Grayscale / RGB images)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361" name="CustomShape 2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7A69E4D0-4841-4655-8051-DA6DE102060C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23</a:t>
            </a:fld>
            <a:endParaRPr lang="en-US" sz="1200" b="0" strike="noStrike" spc="-1">
              <a:latin typeface="Arial"/>
            </a:endParaRPr>
          </a:p>
        </p:txBody>
      </p:sp>
      <p:pic>
        <p:nvPicPr>
          <p:cNvPr id="362" name="Picture 211"/>
          <p:cNvPicPr/>
          <p:nvPr/>
        </p:nvPicPr>
        <p:blipFill>
          <a:blip r:embed="rId2"/>
          <a:srcRect l="3752" t="7976" r="9858" b="5638"/>
          <a:stretch/>
        </p:blipFill>
        <p:spPr>
          <a:xfrm>
            <a:off x="1280160" y="1554480"/>
            <a:ext cx="4204800" cy="4204800"/>
          </a:xfrm>
          <a:prstGeom prst="rect">
            <a:avLst/>
          </a:prstGeom>
          <a:ln>
            <a:noFill/>
          </a:ln>
        </p:spPr>
      </p:pic>
      <p:sp>
        <p:nvSpPr>
          <p:cNvPr id="363" name="CustomShape 3"/>
          <p:cNvSpPr/>
          <p:nvPr/>
        </p:nvSpPr>
        <p:spPr>
          <a:xfrm>
            <a:off x="2011680" y="5943600"/>
            <a:ext cx="2166840" cy="34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CXR_GRAYSCALE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64" name="Picture 213"/>
          <p:cNvPicPr/>
          <p:nvPr/>
        </p:nvPicPr>
        <p:blipFill>
          <a:blip r:embed="rId3"/>
          <a:srcRect l="3205" t="6339" r="8791" b="6988"/>
          <a:stretch/>
        </p:blipFill>
        <p:spPr>
          <a:xfrm>
            <a:off x="6430680" y="1737720"/>
            <a:ext cx="4083840" cy="4021920"/>
          </a:xfrm>
          <a:prstGeom prst="rect">
            <a:avLst/>
          </a:prstGeom>
          <a:ln>
            <a:noFill/>
          </a:ln>
        </p:spPr>
      </p:pic>
      <p:sp>
        <p:nvSpPr>
          <p:cNvPr id="365" name="CustomShape 4"/>
          <p:cNvSpPr/>
          <p:nvPr/>
        </p:nvSpPr>
        <p:spPr>
          <a:xfrm>
            <a:off x="7087680" y="5943600"/>
            <a:ext cx="1283040" cy="34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CXR_RGB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1756A6"/>
                </a:solidFill>
                <a:latin typeface="Calibri Light"/>
                <a:ea typeface="DejaVu Sans"/>
              </a:rPr>
              <a:t>Experimental results (Classification on Grayscale / RGB images)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367" name="CustomShape 2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607E3BDD-424E-481F-829A-E22C78EF1AA5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24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368" name="CustomShape 3"/>
          <p:cNvSpPr/>
          <p:nvPr/>
        </p:nvSpPr>
        <p:spPr>
          <a:xfrm>
            <a:off x="2011680" y="5943600"/>
            <a:ext cx="2833920" cy="34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LUNG_GRAYSCALE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69" name="CustomShape 4"/>
          <p:cNvSpPr/>
          <p:nvPr/>
        </p:nvSpPr>
        <p:spPr>
          <a:xfrm>
            <a:off x="7087680" y="5943600"/>
            <a:ext cx="2329920" cy="34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LUNG_RGB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70" name="Picture 219"/>
          <p:cNvPicPr/>
          <p:nvPr/>
        </p:nvPicPr>
        <p:blipFill>
          <a:blip r:embed="rId2"/>
          <a:srcRect l="2373" t="8422" r="11863" b="5814"/>
          <a:stretch/>
        </p:blipFill>
        <p:spPr>
          <a:xfrm>
            <a:off x="1188720" y="1554480"/>
            <a:ext cx="4388400" cy="4388400"/>
          </a:xfrm>
          <a:prstGeom prst="rect">
            <a:avLst/>
          </a:prstGeom>
          <a:ln>
            <a:noFill/>
          </a:ln>
        </p:spPr>
      </p:pic>
      <p:pic>
        <p:nvPicPr>
          <p:cNvPr id="371" name="Picture 220"/>
          <p:cNvPicPr/>
          <p:nvPr/>
        </p:nvPicPr>
        <p:blipFill>
          <a:blip r:embed="rId3"/>
          <a:srcRect l="3772" t="10319" r="12224" b="8343"/>
          <a:stretch/>
        </p:blipFill>
        <p:spPr>
          <a:xfrm>
            <a:off x="6583680" y="1688040"/>
            <a:ext cx="4388400" cy="4249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1756A6"/>
                </a:solidFill>
                <a:latin typeface="Calibri Light"/>
                <a:ea typeface="DejaVu Sans"/>
              </a:rPr>
              <a:t>Experimental results (Classification on Grayscale / RGB images)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373" name="CustomShape 2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8920A589-EB5F-48D9-8837-59C36A85C3F3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25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374" name="CustomShape 3"/>
          <p:cNvSpPr/>
          <p:nvPr/>
        </p:nvSpPr>
        <p:spPr>
          <a:xfrm>
            <a:off x="1255680" y="5943600"/>
            <a:ext cx="3382920" cy="34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CXRnotLUNG_GRAYSCALE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75" name="CustomShape 4"/>
          <p:cNvSpPr/>
          <p:nvPr/>
        </p:nvSpPr>
        <p:spPr>
          <a:xfrm>
            <a:off x="7087680" y="5943600"/>
            <a:ext cx="2329920" cy="34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CXRnotLUNG_RGB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76" name="Picture 225"/>
          <p:cNvPicPr/>
          <p:nvPr/>
        </p:nvPicPr>
        <p:blipFill>
          <a:blip r:embed="rId2"/>
          <a:srcRect l="1634" t="10453" r="10358" b="8209"/>
          <a:stretch/>
        </p:blipFill>
        <p:spPr>
          <a:xfrm>
            <a:off x="6170400" y="1920240"/>
            <a:ext cx="4253400" cy="3931200"/>
          </a:xfrm>
          <a:prstGeom prst="rect">
            <a:avLst/>
          </a:prstGeom>
          <a:ln>
            <a:noFill/>
          </a:ln>
        </p:spPr>
      </p:pic>
      <p:pic>
        <p:nvPicPr>
          <p:cNvPr id="377" name="Picture 376"/>
          <p:cNvPicPr/>
          <p:nvPr/>
        </p:nvPicPr>
        <p:blipFill>
          <a:blip r:embed="rId3"/>
          <a:srcRect l="2197" t="10406" r="11130" b="8256"/>
          <a:stretch/>
        </p:blipFill>
        <p:spPr>
          <a:xfrm>
            <a:off x="939960" y="1833480"/>
            <a:ext cx="4388760" cy="4118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1756A6"/>
                </a:solidFill>
                <a:latin typeface="Calibri Light"/>
                <a:ea typeface="DejaVu Sans"/>
              </a:rPr>
              <a:t>Experimental results (Classification on mean/std)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379" name="TextShape 2"/>
          <p:cNvSpPr txBox="1"/>
          <p:nvPr/>
        </p:nvSpPr>
        <p:spPr>
          <a:xfrm>
            <a:off x="1645920" y="6112080"/>
            <a:ext cx="24912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0" strike="noStrike" spc="-1">
                <a:latin typeface="Arial"/>
              </a:rPr>
              <a:t>Mean, std of ImageNet</a:t>
            </a:r>
          </a:p>
        </p:txBody>
      </p:sp>
      <p:sp>
        <p:nvSpPr>
          <p:cNvPr id="380" name="TextShape 3"/>
          <p:cNvSpPr txBox="1"/>
          <p:nvPr/>
        </p:nvSpPr>
        <p:spPr>
          <a:xfrm>
            <a:off x="7945920" y="6076080"/>
            <a:ext cx="223668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0" strike="noStrike" spc="-1">
                <a:latin typeface="Arial"/>
              </a:rPr>
              <a:t>Compute Mean, std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2" name="CustomShape 2"/>
          <p:cNvSpPr/>
          <p:nvPr/>
        </p:nvSpPr>
        <p:spPr>
          <a:xfrm>
            <a:off x="838080" y="1825560"/>
            <a:ext cx="10512360" cy="434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3" name="CustomShape 3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F31EA747-8CC6-4731-A592-C3F0EBDBA880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27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384" name="CustomShape 4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1756A6"/>
                </a:solidFill>
                <a:latin typeface="Calibri Light"/>
                <a:ea typeface="DejaVu Sans"/>
              </a:rPr>
              <a:t>Experimental results (Classification on CXR / Lung / CXR not Lung images)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6" name="CustomShape 2"/>
          <p:cNvSpPr/>
          <p:nvPr/>
        </p:nvSpPr>
        <p:spPr>
          <a:xfrm>
            <a:off x="838080" y="1825560"/>
            <a:ext cx="10512360" cy="434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7" name="CustomShape 3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E0DE7BCA-7463-486F-BD8D-82508F3D15A0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28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1756A6"/>
                </a:solidFill>
                <a:latin typeface="Calibri Light"/>
                <a:ea typeface="DejaVu Sans"/>
              </a:rPr>
              <a:t>Conclusions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389" name="CustomShape 2"/>
          <p:cNvSpPr/>
          <p:nvPr/>
        </p:nvSpPr>
        <p:spPr>
          <a:xfrm>
            <a:off x="838080" y="1825560"/>
            <a:ext cx="10512360" cy="434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0" name="CustomShape 3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E585CCF5-BA29-4665-B689-FDF71EB699AE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29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391" name="CustomShape 4"/>
          <p:cNvSpPr/>
          <p:nvPr/>
        </p:nvSpPr>
        <p:spPr>
          <a:xfrm>
            <a:off x="609480" y="1604520"/>
            <a:ext cx="10971000" cy="397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tạo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ra lung mask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cho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COVIDx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CXR3 dataset</a:t>
            </a:r>
            <a:endParaRPr lang="en-US" sz="3200" b="0" strike="noStrike" spc="-1" dirty="0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Thuc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hien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classification (Covid-19 Negative/ Positive)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treen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COVIDx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CXR3</a:t>
            </a:r>
            <a:endParaRPr lang="en-US" sz="3200" b="0" strike="noStrike" spc="-1" dirty="0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Dat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duoc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hieu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suat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: ...</a:t>
            </a:r>
            <a:endParaRPr lang="en-US" sz="3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1756A6"/>
                </a:solidFill>
                <a:latin typeface="Times New Roman"/>
                <a:ea typeface="DejaVu Sans"/>
              </a:rPr>
              <a:t>Background</a:t>
            </a:r>
            <a:endParaRPr lang="en-US" sz="4400" b="0" strike="noStrike" spc="-1">
              <a:latin typeface="Times New Roman"/>
            </a:endParaRPr>
          </a:p>
        </p:txBody>
      </p:sp>
      <p:sp>
        <p:nvSpPr>
          <p:cNvPr id="233" name="CustomShape 2"/>
          <p:cNvSpPr/>
          <p:nvPr/>
        </p:nvSpPr>
        <p:spPr>
          <a:xfrm>
            <a:off x="838080" y="1825560"/>
            <a:ext cx="10512360" cy="434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4" name="CustomShape 3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7DD76539-0F57-4DD3-805B-86E2856E01B6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3</a:t>
            </a:fld>
            <a:endParaRPr lang="en-US" sz="1200" b="0" strike="noStrike" spc="-1">
              <a:latin typeface="Arial"/>
            </a:endParaRPr>
          </a:p>
        </p:txBody>
      </p:sp>
      <p:pic>
        <p:nvPicPr>
          <p:cNvPr id="235" name="Picture 156"/>
          <p:cNvPicPr/>
          <p:nvPr/>
        </p:nvPicPr>
        <p:blipFill>
          <a:blip r:embed="rId2"/>
          <a:stretch/>
        </p:blipFill>
        <p:spPr>
          <a:xfrm>
            <a:off x="5212440" y="2809440"/>
            <a:ext cx="6337080" cy="3564720"/>
          </a:xfrm>
          <a:prstGeom prst="rect">
            <a:avLst/>
          </a:prstGeom>
          <a:ln>
            <a:noFill/>
          </a:ln>
        </p:spPr>
      </p:pic>
      <p:pic>
        <p:nvPicPr>
          <p:cNvPr id="236" name="Picture 157"/>
          <p:cNvPicPr/>
          <p:nvPr/>
        </p:nvPicPr>
        <p:blipFill>
          <a:blip r:embed="rId3"/>
          <a:stretch/>
        </p:blipFill>
        <p:spPr>
          <a:xfrm>
            <a:off x="1162080" y="3227760"/>
            <a:ext cx="3938040" cy="1816920"/>
          </a:xfrm>
          <a:prstGeom prst="rect">
            <a:avLst/>
          </a:prstGeom>
          <a:ln>
            <a:noFill/>
          </a:ln>
        </p:spPr>
      </p:pic>
      <p:sp>
        <p:nvSpPr>
          <p:cNvPr id="237" name="CustomShape 4"/>
          <p:cNvSpPr/>
          <p:nvPr/>
        </p:nvSpPr>
        <p:spPr>
          <a:xfrm>
            <a:off x="1146960" y="1645920"/>
            <a:ext cx="10374480" cy="344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COVID-19 was first reported in late 2019 in Wuhan, China, and has since spread throughout China and around the world, poses a serious threat to global public health.</a:t>
            </a:r>
            <a:endParaRPr lang="en-US" sz="24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Picture 239"/>
          <p:cNvPicPr/>
          <p:nvPr/>
        </p:nvPicPr>
        <p:blipFill>
          <a:blip r:embed="rId2"/>
          <a:stretch/>
        </p:blipFill>
        <p:spPr>
          <a:xfrm>
            <a:off x="822960" y="81360"/>
            <a:ext cx="10708920" cy="6696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1756A6"/>
                </a:solidFill>
                <a:latin typeface="Times New Roman"/>
                <a:ea typeface="DejaVu Sans"/>
              </a:rPr>
              <a:t>Background</a:t>
            </a:r>
            <a:endParaRPr lang="en-US" sz="4400" b="0" strike="noStrike" spc="-1">
              <a:latin typeface="Times New Roman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838080" y="1825560"/>
            <a:ext cx="10512360" cy="434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0" name="CustomShape 3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FE9F1ED4-0B8B-47DB-B76C-B713BF5280F5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4</a:t>
            </a:fld>
            <a:endParaRPr lang="en-US" sz="1200" b="0" strike="noStrike" spc="-1">
              <a:latin typeface="Arial"/>
            </a:endParaRPr>
          </a:p>
        </p:txBody>
      </p:sp>
      <p:pic>
        <p:nvPicPr>
          <p:cNvPr id="241" name="Picture 164"/>
          <p:cNvPicPr/>
          <p:nvPr/>
        </p:nvPicPr>
        <p:blipFill>
          <a:blip r:embed="rId2"/>
          <a:stretch/>
        </p:blipFill>
        <p:spPr>
          <a:xfrm>
            <a:off x="6766560" y="3396600"/>
            <a:ext cx="3566160" cy="2621520"/>
          </a:xfrm>
          <a:prstGeom prst="rect">
            <a:avLst/>
          </a:prstGeom>
          <a:ln>
            <a:noFill/>
          </a:ln>
        </p:spPr>
      </p:pic>
      <p:sp>
        <p:nvSpPr>
          <p:cNvPr id="242" name="CustomShape 4"/>
          <p:cNvSpPr/>
          <p:nvPr/>
        </p:nvSpPr>
        <p:spPr>
          <a:xfrm>
            <a:off x="6258600" y="6261840"/>
            <a:ext cx="4622760" cy="230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u="sng" strike="noStrike" spc="-1">
                <a:solidFill>
                  <a:srgbClr val="0563C1"/>
                </a:solidFill>
                <a:uFillTx/>
                <a:latin typeface="Arial"/>
                <a:ea typeface="DejaVu Sans"/>
                <a:hlinkClick r:id="rId3"/>
              </a:rPr>
              <a:t>Results of chest X-Rays, detected as Covid-19. Images courtesy of IEEE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43" name="CustomShape 5"/>
          <p:cNvSpPr/>
          <p:nvPr/>
        </p:nvSpPr>
        <p:spPr>
          <a:xfrm>
            <a:off x="750600" y="1645920"/>
            <a:ext cx="11045160" cy="128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lang="en-US" sz="2400" b="0" strike="noStrike" spc="-1">
                <a:latin typeface="Times New Roman"/>
                <a:ea typeface="DejaVu Sans"/>
              </a:rPr>
              <a:t>COVID-19 is a respiratory disease, one that especially reaches into your respiratory tract, which includes your lungs. </a:t>
            </a:r>
            <a:endParaRPr lang="en-US" sz="2400" b="0" strike="noStrike" spc="-1">
              <a:latin typeface="Times New Roman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lang="en-US" sz="2400" b="0" strike="noStrike" spc="-1">
                <a:latin typeface="Times New Roman"/>
                <a:ea typeface="DejaVu Sans"/>
              </a:rPr>
              <a:t>Doctors can see signs of respiratory inflammation on a chest X-ray or CT scan. </a:t>
            </a:r>
            <a:endParaRPr lang="en-US" sz="2400" b="0" strike="noStrike" spc="-1">
              <a:latin typeface="Times New Roman"/>
            </a:endParaRPr>
          </a:p>
        </p:txBody>
      </p:sp>
      <p:pic>
        <p:nvPicPr>
          <p:cNvPr id="244" name="Picture 243"/>
          <p:cNvPicPr/>
          <p:nvPr/>
        </p:nvPicPr>
        <p:blipFill>
          <a:blip r:embed="rId4"/>
          <a:stretch/>
        </p:blipFill>
        <p:spPr>
          <a:xfrm>
            <a:off x="1097280" y="3329280"/>
            <a:ext cx="3370680" cy="2248560"/>
          </a:xfrm>
          <a:prstGeom prst="rect">
            <a:avLst/>
          </a:prstGeom>
          <a:ln>
            <a:noFill/>
          </a:ln>
        </p:spPr>
      </p:pic>
      <p:sp>
        <p:nvSpPr>
          <p:cNvPr id="245" name="TextShape 6"/>
          <p:cNvSpPr txBox="1"/>
          <p:nvPr/>
        </p:nvSpPr>
        <p:spPr>
          <a:xfrm>
            <a:off x="966960" y="5826960"/>
            <a:ext cx="4062240" cy="346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100" b="0" strike="noStrike" spc="-1">
                <a:latin typeface="Arial"/>
                <a:hlinkClick r:id="rId5"/>
              </a:rPr>
              <a:t>https://www.webmd.com/lung/ss/slideshow-signs-had-covid</a:t>
            </a:r>
            <a:endParaRPr lang="en-US" sz="11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1756A6"/>
                </a:solidFill>
                <a:latin typeface="Calibri Light"/>
                <a:ea typeface="DejaVu Sans"/>
              </a:rPr>
              <a:t>Background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838080" y="1825560"/>
            <a:ext cx="10512360" cy="434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8" name="CustomShape 3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6ECB8BF1-0D93-4833-860D-CDBC102A7760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5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249" name="CustomShape 4"/>
          <p:cNvSpPr/>
          <p:nvPr/>
        </p:nvSpPr>
        <p:spPr>
          <a:xfrm>
            <a:off x="921128" y="1771155"/>
            <a:ext cx="7481633" cy="17002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2400" spc="-1" dirty="0"/>
              <a:t>the first is the task of segmenting the lungs. </a:t>
            </a:r>
          </a:p>
          <a:p>
            <a:pPr algn="just">
              <a:lnSpc>
                <a:spcPct val="100000"/>
              </a:lnSpc>
            </a:pPr>
            <a:r>
              <a:rPr lang="en-US" sz="2400" spc="-1" dirty="0"/>
              <a:t>the second is the task of classifying covid-19 with standard chest x-ray images, with only partial lungs in the image, without lungs in the image. </a:t>
            </a:r>
            <a:endParaRPr lang="en-US" sz="2400" b="0" strike="noStrike" spc="-1" dirty="0">
              <a:latin typeface="Arial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1E16BB3-4266-40E7-A16E-E7EE345BAE4F}"/>
              </a:ext>
            </a:extLst>
          </p:cNvPr>
          <p:cNvGrpSpPr/>
          <p:nvPr/>
        </p:nvGrpSpPr>
        <p:grpSpPr>
          <a:xfrm>
            <a:off x="8465052" y="870607"/>
            <a:ext cx="3471435" cy="5480869"/>
            <a:chOff x="8465052" y="1237457"/>
            <a:chExt cx="3471435" cy="5480869"/>
          </a:xfrm>
        </p:grpSpPr>
        <p:pic>
          <p:nvPicPr>
            <p:cNvPr id="250" name="Picture 171"/>
            <p:cNvPicPr/>
            <p:nvPr/>
          </p:nvPicPr>
          <p:blipFill rotWithShape="1">
            <a:blip r:embed="rId2"/>
            <a:srcRect l="16971" t="8789" r="9874" b="15211"/>
            <a:stretch/>
          </p:blipFill>
          <p:spPr>
            <a:xfrm>
              <a:off x="10394557" y="1504578"/>
              <a:ext cx="1136033" cy="108931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2" name="Picture 173"/>
            <p:cNvPicPr/>
            <p:nvPr/>
          </p:nvPicPr>
          <p:blipFill rotWithShape="1">
            <a:blip r:embed="rId3"/>
            <a:srcRect l="16613" t="9484" r="10401" b="15558"/>
            <a:stretch/>
          </p:blipFill>
          <p:spPr>
            <a:xfrm>
              <a:off x="10410832" y="3094004"/>
              <a:ext cx="1173980" cy="108931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43CAA6B-74BD-4EDA-8E5E-833016BEF8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7811022" y="3613531"/>
              <a:ext cx="2390775" cy="100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9B8E40D4-A3D1-47E1-8017-A3AFA35DD7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86" t="9610" r="10290" b="17127"/>
            <a:stretch/>
          </p:blipFill>
          <p:spPr bwMode="auto">
            <a:xfrm>
              <a:off x="10432701" y="4847913"/>
              <a:ext cx="1173980" cy="1089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8262434-6C3A-450D-B5D4-50B557B212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2950" y="4161210"/>
              <a:ext cx="1397790" cy="465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4291DADF-67C6-457E-BC02-38DEF84E33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2950" y="5862809"/>
              <a:ext cx="1506234" cy="382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0911608E-C489-4E58-9AAA-26B971B57A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1070" y="2568982"/>
              <a:ext cx="657243" cy="415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Left Brace 2">
              <a:extLst>
                <a:ext uri="{FF2B5EF4-FFF2-40B4-BE49-F238E27FC236}">
                  <a16:creationId xmlns:a16="http://schemas.microsoft.com/office/drawing/2014/main" id="{47ACD4B6-6E40-4C24-830D-FF5D12D74F1C}"/>
                </a:ext>
              </a:extLst>
            </p:cNvPr>
            <p:cNvSpPr/>
            <p:nvPr/>
          </p:nvSpPr>
          <p:spPr>
            <a:xfrm>
              <a:off x="9592987" y="1434562"/>
              <a:ext cx="678956" cy="4906003"/>
            </a:xfrm>
            <a:prstGeom prst="leftBrace">
              <a:avLst>
                <a:gd name="adj1" fmla="val 8333"/>
                <a:gd name="adj2" fmla="val 51897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51D5245-4041-46E7-9E5E-5BAD2AC98051}"/>
                </a:ext>
              </a:extLst>
            </p:cNvPr>
            <p:cNvSpPr/>
            <p:nvPr/>
          </p:nvSpPr>
          <p:spPr>
            <a:xfrm>
              <a:off x="8465052" y="1237457"/>
              <a:ext cx="3471435" cy="548086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C36F5E8-7379-43A9-B411-C1BE95E713B6}"/>
              </a:ext>
            </a:extLst>
          </p:cNvPr>
          <p:cNvGrpSpPr/>
          <p:nvPr/>
        </p:nvGrpSpPr>
        <p:grpSpPr>
          <a:xfrm>
            <a:off x="838080" y="3520713"/>
            <a:ext cx="6159544" cy="2357425"/>
            <a:chOff x="838080" y="3520713"/>
            <a:chExt cx="6159544" cy="2357425"/>
          </a:xfrm>
        </p:grpSpPr>
        <p:pic>
          <p:nvPicPr>
            <p:cNvPr id="21" name="Picture 171">
              <a:extLst>
                <a:ext uri="{FF2B5EF4-FFF2-40B4-BE49-F238E27FC236}">
                  <a16:creationId xmlns:a16="http://schemas.microsoft.com/office/drawing/2014/main" id="{71EC3DC0-2C94-44FF-8585-9F0191569329}"/>
                </a:ext>
              </a:extLst>
            </p:cNvPr>
            <p:cNvPicPr/>
            <p:nvPr/>
          </p:nvPicPr>
          <p:blipFill rotWithShape="1">
            <a:blip r:embed="rId2"/>
            <a:srcRect l="16971" t="8789" r="9874" b="15211"/>
            <a:stretch/>
          </p:blipFill>
          <p:spPr>
            <a:xfrm>
              <a:off x="1350294" y="3840143"/>
              <a:ext cx="1143788" cy="108931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" name="Picture 10">
              <a:extLst>
                <a:ext uri="{FF2B5EF4-FFF2-40B4-BE49-F238E27FC236}">
                  <a16:creationId xmlns:a16="http://schemas.microsoft.com/office/drawing/2014/main" id="{1C68223A-A7E1-43E4-8B4F-0C247E4CEC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6099" y="5120071"/>
              <a:ext cx="657243" cy="415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0065781-5F17-43DE-9D99-CDAA6BBF26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17" t="12153" r="9674" b="15465"/>
            <a:stretch/>
          </p:blipFill>
          <p:spPr bwMode="auto">
            <a:xfrm>
              <a:off x="5084037" y="3896462"/>
              <a:ext cx="1169242" cy="1089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C8579838-EF2C-4B3E-826C-9988D0A6D4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7241" y="5063325"/>
              <a:ext cx="1286360" cy="383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6D17AC06-B920-4134-A7E1-1D80E4189F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6585" y="4035636"/>
              <a:ext cx="2219325" cy="857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FE10B0B-1AB8-49C8-AF8A-B1F632932387}"/>
                </a:ext>
              </a:extLst>
            </p:cNvPr>
            <p:cNvSpPr/>
            <p:nvPr/>
          </p:nvSpPr>
          <p:spPr>
            <a:xfrm>
              <a:off x="838080" y="3520713"/>
              <a:ext cx="6159544" cy="2357425"/>
            </a:xfrm>
            <a:prstGeom prst="round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838080" y="139320"/>
            <a:ext cx="10512360" cy="132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1756A6"/>
                </a:solidFill>
                <a:latin typeface="Calibri Light"/>
                <a:ea typeface="DejaVu Sans"/>
              </a:rPr>
              <a:t>Related works 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57A93F6D-ECC3-474B-9318-A72821C08163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6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260" name="CustomShape 3"/>
          <p:cNvSpPr/>
          <p:nvPr/>
        </p:nvSpPr>
        <p:spPr>
          <a:xfrm>
            <a:off x="457200" y="6228000"/>
            <a:ext cx="11336040" cy="25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Calibri"/>
                <a:ea typeface="DejaVu Sans"/>
              </a:rPr>
              <a:t>(1) </a:t>
            </a:r>
            <a:r>
              <a:rPr lang="en-US" sz="1100" b="0" u="sng" strike="noStrike" spc="-1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A.M. Tahir et al., COVID-19 infection localization and severity grading from </a:t>
            </a:r>
            <a:r>
              <a:rPr lang="en-US" sz="1100" b="0" u="sng" strike="noStrike" spc="-1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chestX</a:t>
            </a:r>
            <a:r>
              <a:rPr lang="en-US" sz="1100" b="0" u="sng" strike="noStrike" spc="-1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-ray images, Computers in Biology and Medicine 139 (2021) 105002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261" name="CustomShape 4"/>
          <p:cNvSpPr/>
          <p:nvPr/>
        </p:nvSpPr>
        <p:spPr>
          <a:xfrm>
            <a:off x="4435200" y="927360"/>
            <a:ext cx="28360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Segmentation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262" name="Picture 4" descr="Fig. 4"/>
          <p:cNvPicPr/>
          <p:nvPr/>
        </p:nvPicPr>
        <p:blipFill>
          <a:blip r:embed="rId3"/>
          <a:stretch/>
        </p:blipFill>
        <p:spPr>
          <a:xfrm>
            <a:off x="3558960" y="1583640"/>
            <a:ext cx="4116600" cy="4617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1756A6"/>
                </a:solidFill>
                <a:latin typeface="Calibri Light"/>
                <a:ea typeface="DejaVu Sans"/>
              </a:rPr>
              <a:t>Related works 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568FBBC2-2856-40E9-8BFF-4248151919AA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7</a:t>
            </a:fld>
            <a:endParaRPr lang="en-US" sz="1200" b="0" strike="noStrike" spc="-1">
              <a:latin typeface="Arial"/>
            </a:endParaRPr>
          </a:p>
        </p:txBody>
      </p:sp>
      <p:pic>
        <p:nvPicPr>
          <p:cNvPr id="265" name="Picture 185"/>
          <p:cNvPicPr/>
          <p:nvPr/>
        </p:nvPicPr>
        <p:blipFill>
          <a:blip r:embed="rId2"/>
          <a:stretch/>
        </p:blipFill>
        <p:spPr>
          <a:xfrm>
            <a:off x="2468880" y="1455480"/>
            <a:ext cx="7312680" cy="4314600"/>
          </a:xfrm>
          <a:prstGeom prst="rect">
            <a:avLst/>
          </a:prstGeom>
          <a:ln>
            <a:noFill/>
          </a:ln>
        </p:spPr>
      </p:pic>
      <p:sp>
        <p:nvSpPr>
          <p:cNvPr id="266" name="CustomShape 3"/>
          <p:cNvSpPr/>
          <p:nvPr/>
        </p:nvSpPr>
        <p:spPr>
          <a:xfrm>
            <a:off x="457200" y="5943600"/>
            <a:ext cx="11244600" cy="252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  <a:ea typeface="DejaVu Sans"/>
              </a:rPr>
              <a:t>(2) </a:t>
            </a:r>
            <a:r>
              <a:rPr lang="en-US" sz="1100" b="0" u="sng" strike="noStrike" spc="-1">
                <a:solidFill>
                  <a:srgbClr val="0563C1"/>
                </a:solidFill>
                <a:uFillTx/>
                <a:latin typeface="Arial"/>
                <a:ea typeface="DejaVu Sans"/>
                <a:hlinkClick r:id="rId3"/>
              </a:rPr>
              <a:t>Arias-Garzón, Daniel, et al. "COVID-19 detection in X-ray images using convolutional neural networks." Machine Learning with Applications 6 (2021): 100138.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267" name="CustomShape 4"/>
          <p:cNvSpPr/>
          <p:nvPr/>
        </p:nvSpPr>
        <p:spPr>
          <a:xfrm flipH="1">
            <a:off x="5086800" y="1068120"/>
            <a:ext cx="30474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Classification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1756A6"/>
                </a:solidFill>
                <a:latin typeface="Calibri Light"/>
                <a:ea typeface="DejaVu Sans"/>
              </a:rPr>
              <a:t>Datasets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838080" y="1465560"/>
            <a:ext cx="10512360" cy="4348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536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TRAIN LUNG SEGMENTATION: </a:t>
            </a:r>
            <a:endParaRPr lang="en-US" sz="2400" b="0" strike="noStrike" spc="-1">
              <a:latin typeface="Arial"/>
            </a:endParaRPr>
          </a:p>
          <a:p>
            <a:pPr marL="685800" lvl="1" indent="-225360" algn="just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u="sng" strike="noStrike" spc="-1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COVID_QU_Ex</a:t>
            </a:r>
            <a:r>
              <a:rPr lang="en-US" sz="2000" b="0" u="sng" strike="noStrike" spc="-1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 </a:t>
            </a: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consists of 33,920 chest X-ray (CXR) images including:</a:t>
            </a:r>
            <a:endParaRPr lang="en-US" sz="2000" b="0" strike="noStrike" spc="-1">
              <a:latin typeface="Arial"/>
            </a:endParaRPr>
          </a:p>
          <a:p>
            <a:pPr marL="1143000" lvl="2" indent="-225360" algn="just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11,956 COVID-19</a:t>
            </a:r>
            <a:endParaRPr lang="en-US" sz="1600" b="0" strike="noStrike" spc="-1">
              <a:latin typeface="Arial"/>
            </a:endParaRPr>
          </a:p>
          <a:p>
            <a:pPr marL="1143000" lvl="2" indent="-225360" algn="just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11,263 Non-COVID infections (Viral or Bacterial Pneumonia)</a:t>
            </a:r>
            <a:endParaRPr lang="en-US" sz="1600" b="0" strike="noStrike" spc="-1">
              <a:latin typeface="Arial"/>
            </a:endParaRPr>
          </a:p>
          <a:p>
            <a:pPr marL="1143000" lvl="2" indent="-225360" algn="just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10,701 Normal </a:t>
            </a:r>
            <a:endParaRPr lang="en-US" sz="1600" b="0" strike="noStrike" spc="-1">
              <a:latin typeface="Arial"/>
            </a:endParaRPr>
          </a:p>
          <a:p>
            <a:pPr marL="917280" algn="just">
              <a:lnSpc>
                <a:spcPct val="90000"/>
              </a:lnSpc>
              <a:spcBef>
                <a:spcPts val="499"/>
              </a:spcBef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Ground-truth lung segmentation masks are provided for the entire dataset.</a:t>
            </a:r>
            <a:endParaRPr lang="en-US" sz="1600" b="0" strike="noStrike" spc="-1">
              <a:latin typeface="Arial"/>
            </a:endParaRPr>
          </a:p>
          <a:p>
            <a:pPr marL="228600" indent="-22536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INFERENCE LUNG SEGMENTATION and CLASSIFICATION COVID-19:</a:t>
            </a:r>
            <a:endParaRPr lang="en-US" sz="2400" b="0" strike="noStrike" spc="-1">
              <a:latin typeface="Arial"/>
            </a:endParaRPr>
          </a:p>
          <a:p>
            <a:pPr marL="685800" lvl="1" indent="-225360" algn="just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u="sng" strike="noStrike" spc="-1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COVIDx</a:t>
            </a:r>
            <a:r>
              <a:rPr lang="en-US" sz="2000" b="0" u="sng" strike="noStrike" spc="-1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 CXR-3 Dataset</a:t>
            </a: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 (update 06/02/2022) contains 29,986 CXR images</a:t>
            </a:r>
            <a:endParaRPr lang="en-US" sz="2000" b="0" strike="noStrike" spc="-1">
              <a:latin typeface="Arial"/>
            </a:endParaRPr>
          </a:p>
          <a:p>
            <a:pPr marL="274320" algn="just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  <a:p>
            <a:pPr marL="274320" algn="just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  <a:p>
            <a:pPr marL="274320" algn="just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  <a:p>
            <a:pPr marL="274320" algn="just"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  <a:p>
            <a:pPr marL="274320" algn="just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270" name="CustomShape 3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404325ED-9C7E-4B2D-B2AE-C187701FA9F2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8</a:t>
            </a:fld>
            <a:endParaRPr lang="en-US" sz="1200" b="0" strike="noStrike" spc="-1">
              <a:latin typeface="Arial"/>
            </a:endParaRPr>
          </a:p>
        </p:txBody>
      </p:sp>
      <p:graphicFrame>
        <p:nvGraphicFramePr>
          <p:cNvPr id="271" name="Table 4"/>
          <p:cNvGraphicFramePr/>
          <p:nvPr/>
        </p:nvGraphicFramePr>
        <p:xfrm>
          <a:off x="1838520" y="4451760"/>
          <a:ext cx="8127720" cy="1112400"/>
        </p:xfrm>
        <a:graphic>
          <a:graphicData uri="http://schemas.openxmlformats.org/drawingml/2006/table">
            <a:tbl>
              <a:tblPr/>
              <a:tblGrid>
                <a:gridCol w="2031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1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1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  <a:ea typeface="DejaVu Sans"/>
                        </a:rPr>
                        <a:t>Type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  <a:ea typeface="DejaVu Sans"/>
                        </a:rPr>
                        <a:t>COVID-19 Negative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  <a:ea typeface="DejaVu Sans"/>
                        </a:rPr>
                        <a:t>COVID-19 Positive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  <a:ea typeface="DejaVu Sans"/>
                        </a:rPr>
                        <a:t>Total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6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Train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13992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15994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29986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Test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200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200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  <a:ea typeface="DejaVu Sans"/>
                        </a:rPr>
                        <a:t>400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838080" y="-30960"/>
            <a:ext cx="10512360" cy="132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1756A6"/>
                </a:solidFill>
                <a:latin typeface="Calibri Light"/>
                <a:ea typeface="DejaVu Sans"/>
              </a:rPr>
              <a:t>Methods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F4AC2BA0-568E-44D3-A402-DD926F9F7502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9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274" name="CustomShape 3"/>
          <p:cNvSpPr/>
          <p:nvPr/>
        </p:nvSpPr>
        <p:spPr>
          <a:xfrm flipH="1">
            <a:off x="5963974" y="6165585"/>
            <a:ext cx="182844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Pipeline</a:t>
            </a:r>
            <a:endParaRPr lang="en-US" sz="3200" b="0" strike="noStrike" spc="-1" dirty="0">
              <a:latin typeface="Arial"/>
            </a:endParaRPr>
          </a:p>
        </p:txBody>
      </p:sp>
      <p:pic>
        <p:nvPicPr>
          <p:cNvPr id="275" name="Picture 4"/>
          <p:cNvPicPr/>
          <p:nvPr/>
        </p:nvPicPr>
        <p:blipFill>
          <a:blip r:embed="rId2"/>
          <a:stretch/>
        </p:blipFill>
        <p:spPr>
          <a:xfrm>
            <a:off x="3389400" y="858960"/>
            <a:ext cx="6561360" cy="5413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1909</TotalTime>
  <Words>955</Words>
  <Application>Microsoft Office PowerPoint</Application>
  <PresentationFormat>Widescreen</PresentationFormat>
  <Paragraphs>159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30</vt:i4>
      </vt:variant>
    </vt:vector>
  </HeadingPairs>
  <TitlesOfParts>
    <vt:vector size="43" baseType="lpstr">
      <vt:lpstr>Arial</vt:lpstr>
      <vt:lpstr>Calibri</vt:lpstr>
      <vt:lpstr>Calibri Light</vt:lpstr>
      <vt:lpstr>StarSymbol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Truc Loan</dc:creator>
  <dc:description/>
  <cp:lastModifiedBy>Truc Loan</cp:lastModifiedBy>
  <cp:revision>56</cp:revision>
  <dcterms:created xsi:type="dcterms:W3CDTF">2022-07-18T13:45:44Z</dcterms:created>
  <dcterms:modified xsi:type="dcterms:W3CDTF">2022-08-07T16:21:37Z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28</vt:i4>
  </property>
</Properties>
</file>